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17" r:id="rId1"/>
  </p:sldMasterIdLst>
  <p:notesMasterIdLst>
    <p:notesMasterId r:id="rId6"/>
  </p:notesMasterIdLst>
  <p:handoutMasterIdLst>
    <p:handoutMasterId r:id="rId7"/>
  </p:handoutMasterIdLst>
  <p:sldIdLst>
    <p:sldId id="257" r:id="rId2"/>
    <p:sldId id="260" r:id="rId3"/>
    <p:sldId id="258" r:id="rId4"/>
    <p:sldId id="259" r:id="rId5"/>
  </p:sldIdLst>
  <p:sldSz cx="12192000" cy="6858000"/>
  <p:notesSz cx="6950075" cy="9236075"/>
  <p:custShowLst>
    <p:custShow name="Format Guide Workshop" id="0">
      <p:sldLst/>
    </p:custShow>
  </p:custShowLst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7" autoAdjust="0"/>
    <p:restoredTop sz="96323" autoAdjust="0"/>
  </p:normalViewPr>
  <p:slideViewPr>
    <p:cSldViewPr snapToGrid="0">
      <p:cViewPr varScale="1">
        <p:scale>
          <a:sx n="73" d="100"/>
          <a:sy n="73" d="100"/>
        </p:scale>
        <p:origin x="54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574" y="4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4/17/2021</a:t>
            </a:fld>
            <a:endParaRPr lang="en-US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/>
            </a:lvl1pPr>
          </a:lstStyle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7CF5F-7CF3-4DF3-838A-EE34544862CC}" type="datetimeFigureOut">
              <a:rPr lang="en-US" smtClean="0"/>
              <a:t>4/17/2021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0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3860799" cy="685930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1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Marco Lulu Mulasi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2171699" cy="685930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2"/>
              </a:gs>
            </a:gsLst>
            <a:lin ang="27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143550" y="3095946"/>
            <a:ext cx="18846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1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Marco Lulu Mulasi</a:t>
            </a:r>
            <a:endParaRPr lang="en-US" sz="700" dirty="0">
              <a:solidFill>
                <a:schemeClr val="bg1">
                  <a:lumMod val="50000"/>
                </a:schemeClr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1941417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</p:txBody>
      </p:sp>
    </p:spTree>
    <p:extLst>
      <p:ext uri="{BB962C8B-B14F-4D97-AF65-F5344CB8AC3E}">
        <p14:creationId xmlns:p14="http://schemas.microsoft.com/office/powerpoint/2010/main" val="8353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7" r:id="rId1"/>
    <p:sldLayoutId id="2147485138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 userDrawn="1">
          <p15:clr>
            <a:srgbClr val="F26B43"/>
          </p15:clr>
        </p15:guide>
        <p15:guide id="2" pos="396" userDrawn="1">
          <p15:clr>
            <a:srgbClr val="F26B43"/>
          </p15:clr>
        </p15:guide>
        <p15:guide id="3" pos="7284" userDrawn="1">
          <p15:clr>
            <a:srgbClr val="F26B43"/>
          </p15:clr>
        </p15:guide>
        <p15:guide id="4" orient="horz" pos="38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emf"/><Relationship Id="rId10" Type="http://schemas.openxmlformats.org/officeDocument/2006/relationships/image" Target="../media/image7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8469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7"/>
          <p:cNvSpPr>
            <a:spLocks noGrp="1"/>
          </p:cNvSpPr>
          <p:nvPr>
            <p:ph type="subTitle" idx="13"/>
          </p:nvPr>
        </p:nvSpPr>
        <p:spPr>
          <a:xfrm>
            <a:off x="374750" y="3225801"/>
            <a:ext cx="3180000" cy="541687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Civil construction manager/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Entrepreneur </a:t>
            </a:r>
          </a:p>
          <a:p>
            <a:r>
              <a:rPr lang="en-US" dirty="0">
                <a:solidFill>
                  <a:srgbClr val="FFFFFF"/>
                </a:solidFill>
              </a:rPr>
              <a:t>South Africa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(Cape Town, Western Cape)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49" y="2801849"/>
            <a:ext cx="3477365" cy="423952"/>
          </a:xfrm>
        </p:spPr>
        <p:txBody>
          <a:bodyPr vert="horz"/>
          <a:lstStyle/>
          <a:p>
            <a:r>
              <a:rPr lang="en-GB" dirty="0">
                <a:solidFill>
                  <a:srgbClr val="D4DF33"/>
                </a:solidFill>
              </a:rPr>
              <a:t>Marco Lulu </a:t>
            </a:r>
            <a:r>
              <a:rPr lang="en-GB" dirty="0" err="1">
                <a:solidFill>
                  <a:srgbClr val="D4DF33"/>
                </a:solidFill>
              </a:rPr>
              <a:t>Mulasi</a:t>
            </a:r>
            <a:r>
              <a:rPr lang="en-GB" dirty="0">
                <a:solidFill>
                  <a:srgbClr val="D4DF33"/>
                </a:solidFill>
              </a:rPr>
              <a:t> </a:t>
            </a:r>
            <a:r>
              <a:rPr lang="en-GB" dirty="0" err="1">
                <a:solidFill>
                  <a:srgbClr val="D4DF33"/>
                </a:solidFill>
              </a:rPr>
              <a:t>Mulaj</a:t>
            </a:r>
            <a:br>
              <a:rPr lang="en-GB" dirty="0">
                <a:solidFill>
                  <a:srgbClr val="D4DF33"/>
                </a:solidFill>
              </a:rPr>
            </a:br>
            <a:endParaRPr lang="en-US" dirty="0">
              <a:solidFill>
                <a:srgbClr val="D4DF33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914" t="3004" r="914" b="23366"/>
          <a:stretch/>
        </p:blipFill>
        <p:spPr>
          <a:xfrm>
            <a:off x="374750" y="295318"/>
            <a:ext cx="2127250" cy="2127250"/>
          </a:xfrm>
          <a:prstGeom prst="ellipse">
            <a:avLst/>
          </a:prstGeom>
          <a:solidFill>
            <a:srgbClr val="F4F4F4"/>
          </a:solidFill>
          <a:ln w="19050">
            <a:noFill/>
          </a:ln>
        </p:spPr>
      </p:pic>
      <p:sp>
        <p:nvSpPr>
          <p:cNvPr id="16" name="Subtitle 7"/>
          <p:cNvSpPr txBox="1">
            <a:spLocks/>
          </p:cNvSpPr>
          <p:nvPr/>
        </p:nvSpPr>
        <p:spPr>
          <a:xfrm>
            <a:off x="374750" y="5158020"/>
            <a:ext cx="3180000" cy="9094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None/>
              <a:defRPr lang="en-US"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None/>
              <a:defRPr lang="en-US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lang="en-US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</a:rPr>
              <a:t>Marco has worked in diverse industries:</a:t>
            </a:r>
          </a:p>
          <a:p>
            <a:pPr marL="324000" lvl="1" indent="-216000" algn="l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Trebuchet MS" panose="020B0603020202020204" pitchFamily="34" charset="0"/>
              </a:rPr>
              <a:t>Restauration Industries: 4 years</a:t>
            </a:r>
          </a:p>
          <a:p>
            <a:pPr marL="324000" lvl="1" indent="-216000" algn="l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Trebuchet MS" panose="020B0603020202020204" pitchFamily="34" charset="0"/>
              </a:rPr>
              <a:t>Construction Industries: 3 years</a:t>
            </a:r>
          </a:p>
          <a:p>
            <a:pPr marL="324000" lvl="1" indent="-216000" algn="l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Trebuchet MS" panose="020B0603020202020204" pitchFamily="34" charset="0"/>
              </a:rPr>
              <a:t>Publishing Industries: 5 years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64000" y="754319"/>
            <a:ext cx="7380201" cy="17348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spcAft>
                <a:spcPts val="60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Marco is an ambitious person who has developed a mature and responsible approach to any task that I undertake, or situation that I am presented with.</a:t>
            </a:r>
            <a:b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</a:b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As I acquired a concrete three years’ of experiencing management skills, communication skills, and so on, I am excellent in working with others to achieve a certain objective on time and with excellence</a:t>
            </a:r>
          </a:p>
          <a:p>
            <a:pPr>
              <a:spcAft>
                <a:spcPts val="60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I am very passionate with new technology and always willing to learn more as I have the ability to learn very quick. I like using the creativity side of me where, I impressed my environment with art, design, dance, adviser and so on. I am confident that I am the right piece of puzzle that will fit the future successful picture of your company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64000" y="345263"/>
            <a:ext cx="7380201" cy="35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3" rIns="91426" bIns="45713" rtlCol="0" anchor="ctr"/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GB" dirty="0">
                <a:solidFill>
                  <a:srgbClr val="29BA74"/>
                </a:solidFill>
                <a:latin typeface="Trebuchet MS" panose="020B0603020202020204" pitchFamily="34" charset="0"/>
              </a:rPr>
              <a:t>Personality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4750" y="4757424"/>
            <a:ext cx="3180000" cy="35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3" rIns="91426" bIns="45713" rtlCol="0" anchor="ctr"/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GB" dirty="0">
                <a:solidFill>
                  <a:srgbClr val="D4DF33"/>
                </a:solidFill>
                <a:latin typeface="Trebuchet MS" panose="020B0603020202020204" pitchFamily="34" charset="0"/>
              </a:rPr>
              <a:t>Work Experience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64001" y="2859418"/>
            <a:ext cx="6070600" cy="34761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spcAft>
                <a:spcPts val="60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ZA" sz="1200" dirty="0">
                <a:solidFill>
                  <a:srgbClr val="29BA74"/>
                </a:solidFill>
                <a:latin typeface="Trebuchet MS" panose="020B0603020202020204" pitchFamily="34" charset="0"/>
              </a:rPr>
              <a:t>Restauration</a:t>
            </a:r>
          </a:p>
          <a:p>
            <a:pPr marL="324000" lvl="1" indent="-216000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Marco has proved his ability to socialize, communication and sale and the restauration services and he has deliver well appreciated attention and service to all customer with a noticeable satisfaction from different restaurants and bars that he was employed to (e.g. </a:t>
            </a:r>
            <a:r>
              <a:rPr lang="en-ZA" sz="1200" i="1" dirty="0" err="1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Lagerchinos</a:t>
            </a: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 (2009-2010), </a:t>
            </a:r>
            <a:r>
              <a:rPr lang="en-ZA" sz="1200" i="1" dirty="0" err="1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Ferdinandos</a:t>
            </a:r>
            <a:r>
              <a:rPr lang="en-ZA" sz="1200" i="1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 Pizza </a:t>
            </a: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(2015-2017), </a:t>
            </a:r>
            <a:r>
              <a:rPr lang="en-ZA" sz="1200" i="1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Knead</a:t>
            </a: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 (2017)</a:t>
            </a:r>
          </a:p>
          <a:p>
            <a:pPr marL="324000" lvl="1" indent="-216000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endParaRPr lang="en-ZA" sz="1200" dirty="0">
              <a:solidFill>
                <a:schemeClr val="tx1">
                  <a:lumMod val="100000"/>
                </a:schemeClr>
              </a:solidFill>
              <a:latin typeface="Trebuchet MS" panose="020B0603020202020204" pitchFamily="34" charset="0"/>
            </a:endParaRPr>
          </a:p>
          <a:p>
            <a:pPr>
              <a:spcAft>
                <a:spcPts val="60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ZA" sz="1200" dirty="0">
                <a:solidFill>
                  <a:srgbClr val="29BA74"/>
                </a:solidFill>
                <a:latin typeface="Trebuchet MS" panose="020B0603020202020204" pitchFamily="34" charset="0"/>
              </a:rPr>
              <a:t>Construction</a:t>
            </a:r>
          </a:p>
          <a:p>
            <a:pPr marL="324000" lvl="1" indent="-216000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In this field of theories and practice building and structure; Marco has been involve intellectually (studied at </a:t>
            </a:r>
            <a:r>
              <a:rPr lang="en-ZA" sz="1200" i="1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Cape Peninsula University of Technology</a:t>
            </a:r>
            <a:r>
              <a:rPr lang="en-ZA" sz="1200" i="1" baseline="30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1</a:t>
            </a:r>
            <a:r>
              <a:rPr lang="en-ZA" sz="1200" i="1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and at </a:t>
            </a:r>
            <a:r>
              <a:rPr lang="en-ZA" sz="1200" i="1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University of Cape Town</a:t>
            </a:r>
            <a:r>
              <a:rPr lang="en-ZA" sz="1200" i="1" baseline="30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1</a:t>
            </a: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) and practically where by he worked for </a:t>
            </a:r>
            <a:r>
              <a:rPr lang="en-ZA" sz="1200" i="1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EMPA structure</a:t>
            </a:r>
            <a:r>
              <a:rPr lang="en-ZA" sz="1200" i="1" baseline="30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1</a:t>
            </a:r>
            <a:r>
              <a:rPr lang="en-ZA" sz="1200" i="1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, one of a highly reputed company in Cape Town</a:t>
            </a:r>
          </a:p>
          <a:p>
            <a:pPr marL="324000" lvl="1" indent="-216000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endParaRPr lang="en-ZA" sz="1200" dirty="0">
              <a:solidFill>
                <a:schemeClr val="tx1">
                  <a:lumMod val="100000"/>
                </a:schemeClr>
              </a:solidFill>
              <a:latin typeface="Trebuchet MS" panose="020B0603020202020204" pitchFamily="34" charset="0"/>
            </a:endParaRPr>
          </a:p>
          <a:p>
            <a:pPr>
              <a:spcAft>
                <a:spcPts val="600"/>
              </a:spcAft>
              <a:buSzPct val="100000"/>
              <a:buFont typeface="Trebuchet MS" panose="020B0603020202020204" pitchFamily="34" charset="0"/>
              <a:buChar char="​"/>
            </a:pPr>
            <a:r>
              <a:rPr lang="en-ZA" sz="1200" dirty="0">
                <a:solidFill>
                  <a:srgbClr val="29BA74"/>
                </a:solidFill>
                <a:latin typeface="Trebuchet MS" panose="020B0603020202020204" pitchFamily="34" charset="0"/>
              </a:rPr>
              <a:t>Publishing </a:t>
            </a:r>
          </a:p>
          <a:p>
            <a:pPr marL="324000" lvl="1" indent="-216000">
              <a:buClr>
                <a:schemeClr val="tx2">
                  <a:lumMod val="100000"/>
                </a:schemeClr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Marco worked for </a:t>
            </a:r>
            <a:r>
              <a:rPr lang="en-ZA" sz="1200" i="1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PixelFaerie</a:t>
            </a:r>
            <a:r>
              <a:rPr lang="en-ZA" sz="1200" i="1" baseline="300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1</a:t>
            </a:r>
            <a:r>
              <a:rPr lang="en-ZA" sz="1200" i="1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(German Company based in Cape Town) as a desktop publisher. He gained the experience of visualizing data information graphically on presented document, e.g. </a:t>
            </a:r>
            <a:r>
              <a:rPr lang="en-ZA" sz="1200" dirty="0" err="1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Powerpoint</a:t>
            </a:r>
            <a:r>
              <a:rPr lang="en-ZA" sz="1200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 presentation, Gant/timeline development, and so 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64000" y="2422568"/>
            <a:ext cx="7380201" cy="35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13" rIns="91426" bIns="45713" rtlCol="0" anchor="ctr"/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GB" dirty="0">
                <a:solidFill>
                  <a:srgbClr val="29BA74"/>
                </a:solidFill>
                <a:latin typeface="Trebuchet MS" panose="020B0603020202020204" pitchFamily="34" charset="0"/>
              </a:rPr>
              <a:t>Industries </a:t>
            </a:r>
          </a:p>
        </p:txBody>
      </p:sp>
      <p:sp>
        <p:nvSpPr>
          <p:cNvPr id="23" name="ee4pFootnotes"/>
          <p:cNvSpPr>
            <a:spLocks noChangeArrowheads="1"/>
          </p:cNvSpPr>
          <p:nvPr/>
        </p:nvSpPr>
        <p:spPr bwMode="auto">
          <a:xfrm>
            <a:off x="4064000" y="6573841"/>
            <a:ext cx="6480000" cy="138499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vert="horz" wrap="square" lIns="0" tIns="0" rIns="0" bIns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cs typeface="Arial" pitchFamily="34" charset="0"/>
              </a:rPr>
              <a:t>1. Please find attached document has support for this information  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0223502" y="3060700"/>
            <a:ext cx="0" cy="952500"/>
          </a:xfrm>
          <a:prstGeom prst="line">
            <a:avLst/>
          </a:prstGeom>
          <a:ln w="349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23502" y="4281174"/>
            <a:ext cx="0" cy="952500"/>
          </a:xfrm>
          <a:prstGeom prst="line">
            <a:avLst/>
          </a:prstGeom>
          <a:ln w="349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223502" y="5500374"/>
            <a:ext cx="0" cy="952500"/>
          </a:xfrm>
          <a:prstGeom prst="line">
            <a:avLst/>
          </a:prstGeom>
          <a:ln w="349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/>
          <a:srcRect t="3333" b="63167"/>
          <a:stretch/>
        </p:blipFill>
        <p:spPr>
          <a:xfrm>
            <a:off x="10435389" y="3060700"/>
            <a:ext cx="793746" cy="2659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6363" y="3408258"/>
            <a:ext cx="1131797" cy="2622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451" y="3744988"/>
            <a:ext cx="555621" cy="2968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93318" y="4252711"/>
            <a:ext cx="865186" cy="3220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4806" y="4571866"/>
            <a:ext cx="374911" cy="3799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2"/>
          <a:srcRect t="30186" b="30186"/>
          <a:stretch/>
        </p:blipFill>
        <p:spPr>
          <a:xfrm>
            <a:off x="10427321" y="4939682"/>
            <a:ext cx="847978" cy="33603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4188" y="5825340"/>
            <a:ext cx="1054245" cy="43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651123" y="879299"/>
            <a:ext cx="3937291" cy="55806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7026276" y="879300"/>
            <a:ext cx="3912086" cy="55449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Construction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14" t="3004" r="914" b="23366"/>
          <a:stretch/>
        </p:blipFill>
        <p:spPr>
          <a:xfrm>
            <a:off x="11328400" y="88900"/>
            <a:ext cx="666750" cy="666750"/>
          </a:xfrm>
          <a:prstGeom prst="ellipse">
            <a:avLst/>
          </a:prstGeom>
          <a:solidFill>
            <a:srgbClr val="F4F4F4"/>
          </a:solidFill>
          <a:ln w="12700">
            <a:solidFill>
              <a:schemeClr val="tx2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385300" y="276225"/>
            <a:ext cx="1822450" cy="2921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ZA" sz="1200" dirty="0">
                <a:solidFill>
                  <a:schemeClr val="tx2"/>
                </a:solidFill>
              </a:rPr>
              <a:t>Marco </a:t>
            </a:r>
            <a:r>
              <a:rPr lang="en-ZA" sz="1200" dirty="0" err="1">
                <a:solidFill>
                  <a:schemeClr val="tx2"/>
                </a:solidFill>
              </a:rPr>
              <a:t>Mulasi</a:t>
            </a:r>
            <a:r>
              <a:rPr lang="en-ZA" sz="1200" dirty="0">
                <a:solidFill>
                  <a:schemeClr val="tx2"/>
                </a:solidFill>
              </a:rPr>
              <a:t> Lulu </a:t>
            </a:r>
            <a:r>
              <a:rPr lang="en-ZA" sz="1200" dirty="0" err="1">
                <a:solidFill>
                  <a:schemeClr val="tx2"/>
                </a:solidFill>
              </a:rPr>
              <a:t>Mulaj</a:t>
            </a:r>
            <a:r>
              <a:rPr lang="en-ZA" sz="1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143550" y="4082918"/>
            <a:ext cx="1554621" cy="6647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ZA" sz="1800" dirty="0">
                <a:solidFill>
                  <a:schemeClr val="accent3"/>
                </a:solidFill>
              </a:rPr>
              <a:t>Cape Peninsula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4137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7026275" y="819150"/>
            <a:ext cx="3965944" cy="56164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2651125" y="839046"/>
            <a:ext cx="3937290" cy="559657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Construction Management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14" t="3004" r="914" b="23366"/>
          <a:stretch/>
        </p:blipFill>
        <p:spPr>
          <a:xfrm>
            <a:off x="11328400" y="88900"/>
            <a:ext cx="666750" cy="666750"/>
          </a:xfrm>
          <a:prstGeom prst="ellipse">
            <a:avLst/>
          </a:prstGeom>
          <a:solidFill>
            <a:srgbClr val="F4F4F4"/>
          </a:solidFill>
          <a:ln w="12700">
            <a:solidFill>
              <a:schemeClr val="tx2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385300" y="276225"/>
            <a:ext cx="1822450" cy="2921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ZA" sz="1200" dirty="0">
                <a:solidFill>
                  <a:schemeClr val="tx2"/>
                </a:solidFill>
              </a:rPr>
              <a:t>Marco </a:t>
            </a:r>
            <a:r>
              <a:rPr lang="en-ZA" sz="1200" dirty="0" err="1">
                <a:solidFill>
                  <a:schemeClr val="tx2"/>
                </a:solidFill>
              </a:rPr>
              <a:t>Mulasi</a:t>
            </a:r>
            <a:r>
              <a:rPr lang="en-ZA" sz="1200" dirty="0">
                <a:solidFill>
                  <a:schemeClr val="tx2"/>
                </a:solidFill>
              </a:rPr>
              <a:t> Lulu </a:t>
            </a:r>
            <a:r>
              <a:rPr lang="en-ZA" sz="1200" dirty="0" err="1">
                <a:solidFill>
                  <a:schemeClr val="tx2"/>
                </a:solidFill>
              </a:rPr>
              <a:t>Mulaj</a:t>
            </a:r>
            <a:r>
              <a:rPr lang="en-ZA" sz="12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143550" y="4082918"/>
            <a:ext cx="1554621" cy="6647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ZA" sz="1800" dirty="0">
                <a:solidFill>
                  <a:schemeClr val="accent3"/>
                </a:solidFill>
              </a:rPr>
              <a:t>University of Cape Town</a:t>
            </a:r>
          </a:p>
        </p:txBody>
      </p:sp>
    </p:spTree>
    <p:extLst>
      <p:ext uri="{BB962C8B-B14F-4D97-AF65-F5344CB8AC3E}">
        <p14:creationId xmlns:p14="http://schemas.microsoft.com/office/powerpoint/2010/main" val="14018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Construction Management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651125" y="839046"/>
          <a:ext cx="3937290" cy="5585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5619380" imgH="7972060" progId="AcroExch.Document.7">
                  <p:embed/>
                </p:oleObj>
              </mc:Choice>
              <mc:Fallback>
                <p:oleObj name="Acrobat Document" r:id="rId2" imgW="5619380" imgH="797206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1125" y="839046"/>
                        <a:ext cx="3937290" cy="5585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14" t="3004" r="914" b="23366"/>
          <a:stretch/>
        </p:blipFill>
        <p:spPr>
          <a:xfrm>
            <a:off x="11328400" y="88900"/>
            <a:ext cx="666750" cy="666750"/>
          </a:xfrm>
          <a:prstGeom prst="ellipse">
            <a:avLst/>
          </a:prstGeom>
          <a:solidFill>
            <a:srgbClr val="F4F4F4"/>
          </a:solidFill>
          <a:ln w="12700">
            <a:solidFill>
              <a:schemeClr val="tx2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385300" y="276225"/>
            <a:ext cx="1822450" cy="2921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ZA" sz="1200" dirty="0">
                <a:solidFill>
                  <a:schemeClr val="tx2"/>
                </a:solidFill>
              </a:rPr>
              <a:t>Marco </a:t>
            </a:r>
            <a:r>
              <a:rPr lang="en-ZA" sz="1200" dirty="0" err="1">
                <a:solidFill>
                  <a:schemeClr val="tx2"/>
                </a:solidFill>
              </a:rPr>
              <a:t>Mulasi</a:t>
            </a:r>
            <a:r>
              <a:rPr lang="en-ZA" sz="1200" dirty="0">
                <a:solidFill>
                  <a:schemeClr val="tx2"/>
                </a:solidFill>
              </a:rPr>
              <a:t> Lulu </a:t>
            </a:r>
            <a:r>
              <a:rPr lang="en-ZA" sz="1200" dirty="0" err="1">
                <a:solidFill>
                  <a:schemeClr val="tx2"/>
                </a:solidFill>
              </a:rPr>
              <a:t>Mulaj</a:t>
            </a:r>
            <a:r>
              <a:rPr lang="en-ZA" sz="12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2651124" y="879299"/>
            <a:ext cx="3912085" cy="55449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lum contrast="20000"/>
          </a:blip>
          <a:stretch>
            <a:fillRect/>
          </a:stretch>
        </p:blipFill>
        <p:spPr>
          <a:xfrm>
            <a:off x="7026275" y="879300"/>
            <a:ext cx="3912086" cy="55449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itle 4"/>
          <p:cNvSpPr txBox="1">
            <a:spLocks/>
          </p:cNvSpPr>
          <p:nvPr/>
        </p:nvSpPr>
        <p:spPr>
          <a:xfrm>
            <a:off x="143550" y="4082918"/>
            <a:ext cx="1554621" cy="6647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ZA" sz="1800" dirty="0">
                <a:solidFill>
                  <a:schemeClr val="accent3"/>
                </a:solidFill>
              </a:rPr>
              <a:t>EMPA</a:t>
            </a:r>
            <a:br>
              <a:rPr lang="en-ZA" sz="1800" dirty="0">
                <a:solidFill>
                  <a:schemeClr val="accent3"/>
                </a:solidFill>
              </a:rPr>
            </a:br>
            <a:r>
              <a:rPr lang="en-ZA" sz="1800" dirty="0">
                <a:solidFill>
                  <a:schemeClr val="accent3"/>
                </a:solidFill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136286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39dcc26a-7131-49f4-a9eb-1c0521500c03"/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MASTERWIZARD_DRAFT" val="0"/>
  <p:tag name="EE4P_LANGUAGE_ID" val="1033"/>
  <p:tag name="EE4P_MASTERWIZARD_MARGINS" val="0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CG Grid 16:9">
  <a:themeElements>
    <a:clrScheme name="The Boston Consulting Group">
      <a:dk1>
        <a:srgbClr val="575757"/>
      </a:dk1>
      <a:lt1>
        <a:sysClr val="window" lastClr="FFFFFF"/>
      </a:lt1>
      <a:dk2>
        <a:srgbClr val="29BA74"/>
      </a:dk2>
      <a:lt2>
        <a:srgbClr val="F2F2F2"/>
      </a:lt2>
      <a:accent1>
        <a:srgbClr val="03522D"/>
      </a:accent1>
      <a:accent2>
        <a:srgbClr val="197A56"/>
      </a:accent2>
      <a:accent3>
        <a:srgbClr val="D4DF33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2E3558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9BA74"/>
        </a:solidFill>
        <a:ln w="9525" cap="rnd" cmpd="sng" algn="ctr">
          <a:solidFill>
            <a:srgbClr val="29BA74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CG_Grid_16x9.pptx" id="{6741F1D1-726F-4F5C-AF82-6A4B030D48FC}" vid="{32BB820F-5679-4F98-8B04-67B27827A899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652</TotalTime>
  <Words>385</Words>
  <Application>Microsoft Office PowerPoint</Application>
  <PresentationFormat>Widescreen</PresentationFormat>
  <Paragraphs>31</Paragraphs>
  <Slides>4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</vt:i4>
      </vt:variant>
      <vt:variant>
        <vt:lpstr>Custom Shows</vt:lpstr>
      </vt:variant>
      <vt:variant>
        <vt:i4>1</vt:i4>
      </vt:variant>
    </vt:vector>
  </HeadingPairs>
  <TitlesOfParts>
    <vt:vector size="10" baseType="lpstr">
      <vt:lpstr>Arial</vt:lpstr>
      <vt:lpstr>Trebuchet MS</vt:lpstr>
      <vt:lpstr>BCG Grid 16:9</vt:lpstr>
      <vt:lpstr>think-cell Slide</vt:lpstr>
      <vt:lpstr>Acrobat Document</vt:lpstr>
      <vt:lpstr>Marco Lulu Mulasi Mulaj </vt:lpstr>
      <vt:lpstr>Construction Management</vt:lpstr>
      <vt:lpstr>Construction Management</vt:lpstr>
      <vt:lpstr>Construction Management</vt:lpstr>
      <vt:lpstr>Format Guide Workshop</vt:lpstr>
    </vt:vector>
  </TitlesOfParts>
  <Company>PIXELFAERIE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Marco Lulu Mulasi</dc:title>
  <dc:creator>PIXELFAERIE | mmi.lion</dc:creator>
  <cp:lastModifiedBy>barel</cp:lastModifiedBy>
  <cp:revision>11</cp:revision>
  <cp:lastPrinted>2016-04-06T18:59:25Z</cp:lastPrinted>
  <dcterms:created xsi:type="dcterms:W3CDTF">2021-04-15T23:14:21Z</dcterms:created>
  <dcterms:modified xsi:type="dcterms:W3CDTF">2021-04-17T16:44:59Z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</Properties>
</file>